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841" r:id="rId1"/>
  </p:sldMasterIdLst>
  <p:notesMasterIdLst>
    <p:notesMasterId r:id="rId10"/>
  </p:notesMasterIdLst>
  <p:sldIdLst>
    <p:sldId id="786" r:id="rId2"/>
    <p:sldId id="1699" r:id="rId3"/>
    <p:sldId id="1749" r:id="rId4"/>
    <p:sldId id="1750" r:id="rId5"/>
    <p:sldId id="1748" r:id="rId6"/>
    <p:sldId id="1701" r:id="rId7"/>
    <p:sldId id="1751" r:id="rId8"/>
    <p:sldId id="1703" r:id="rId9"/>
  </p:sldIdLst>
  <p:sldSz cx="9144000" cy="5143500" type="screen16x9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81BD"/>
    <a:srgbClr val="EEECE1"/>
    <a:srgbClr val="48C4A1"/>
    <a:srgbClr val="F486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732" autoAdjust="0"/>
    <p:restoredTop sz="94213" autoAdjust="0"/>
  </p:normalViewPr>
  <p:slideViewPr>
    <p:cSldViewPr>
      <p:cViewPr varScale="1">
        <p:scale>
          <a:sx n="178" d="100"/>
          <a:sy n="178" d="100"/>
        </p:scale>
        <p:origin x="120" y="99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A8ADFD5B-A66C-449C-B6E8-FB716D07777D}" type="datetimeFigureOut">
              <a:rPr lang="en-US" smtClean="0"/>
              <a:pPr/>
              <a:t>2/26/2020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/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CA5D3BF3-D352-46FC-8343-31F56E6730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904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53593F-2752-4925-959E-BC626CD185A1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2304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578" name="Shape 16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de-DE" altLang="de-DE" smtClean="0"/>
          </a:p>
        </p:txBody>
      </p:sp>
      <p:sp>
        <p:nvSpPr>
          <p:cNvPr id="280579" name="Shape 16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>
            <a:round/>
          </a:ln>
        </p:spPr>
      </p:sp>
    </p:spTree>
    <p:extLst>
      <p:ext uri="{BB962C8B-B14F-4D97-AF65-F5344CB8AC3E}">
        <p14:creationId xmlns:p14="http://schemas.microsoft.com/office/powerpoint/2010/main" val="18422015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578" name="Shape 16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de-DE" altLang="de-DE" smtClean="0"/>
          </a:p>
        </p:txBody>
      </p:sp>
      <p:sp>
        <p:nvSpPr>
          <p:cNvPr id="280579" name="Shape 16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>
            <a:round/>
          </a:ln>
        </p:spPr>
      </p:sp>
    </p:spTree>
    <p:extLst>
      <p:ext uri="{BB962C8B-B14F-4D97-AF65-F5344CB8AC3E}">
        <p14:creationId xmlns:p14="http://schemas.microsoft.com/office/powerpoint/2010/main" val="1485731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578" name="Shape 16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de-DE" altLang="de-DE" smtClean="0"/>
          </a:p>
        </p:txBody>
      </p:sp>
      <p:sp>
        <p:nvSpPr>
          <p:cNvPr id="280579" name="Shape 16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>
            <a:round/>
          </a:ln>
        </p:spPr>
      </p:sp>
    </p:spTree>
    <p:extLst>
      <p:ext uri="{BB962C8B-B14F-4D97-AF65-F5344CB8AC3E}">
        <p14:creationId xmlns:p14="http://schemas.microsoft.com/office/powerpoint/2010/main" val="21149431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578" name="Shape 16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de-DE" altLang="de-DE" smtClean="0"/>
          </a:p>
        </p:txBody>
      </p:sp>
      <p:sp>
        <p:nvSpPr>
          <p:cNvPr id="280579" name="Shape 16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>
            <a:round/>
          </a:ln>
        </p:spPr>
      </p:sp>
    </p:spTree>
    <p:extLst>
      <p:ext uri="{BB962C8B-B14F-4D97-AF65-F5344CB8AC3E}">
        <p14:creationId xmlns:p14="http://schemas.microsoft.com/office/powerpoint/2010/main" val="26792747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3899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4517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030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6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ECE07EA8-58EC-4267-970F-4643A5BAE219}" type="datetime1">
              <a:rPr lang="en-US" smtClean="0">
                <a:solidFill>
                  <a:srgbClr val="FFFFFF"/>
                </a:solidFill>
              </a:rPr>
              <a:t>2/26/2020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2E0A0-C266-4798-8C8F-B9F91E9DA37E}" type="slidenum">
              <a:rPr lang="en-US" smtClean="0">
                <a:solidFill>
                  <a:schemeClr val="tx2"/>
                </a:solidFill>
              </a:rPr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3696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EFA5F-CFC9-47B7-960C-85BDDD77178B}" type="datetime1">
              <a:rPr lang="en-US" smtClean="0"/>
              <a:t>2/26/2020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2682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3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3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AE031-10DD-42DE-95D1-480C97F11B68}" type="datetime1">
              <a:rPr lang="en-US" smtClean="0"/>
              <a:t>2/26/2020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05282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 bwMode="auto">
          <a:xfrm>
            <a:off x="0" y="2042963"/>
            <a:ext cx="9153000" cy="3105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  <p:sp>
        <p:nvSpPr>
          <p:cNvPr id="10" name="Rechteck 9"/>
          <p:cNvSpPr/>
          <p:nvPr userDrawn="1"/>
        </p:nvSpPr>
        <p:spPr bwMode="ltGray">
          <a:xfrm>
            <a:off x="0" y="1032310"/>
            <a:ext cx="9144000" cy="101065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 bwMode="white">
          <a:xfrm>
            <a:off x="305991" y="1162250"/>
            <a:ext cx="8532018" cy="459569"/>
          </a:xfrm>
        </p:spPr>
        <p:txBody>
          <a:bodyPr anchor="b">
            <a:noAutofit/>
          </a:bodyPr>
          <a:lstStyle>
            <a:lvl1pPr algn="l"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Enter presentation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5991" y="1693320"/>
            <a:ext cx="8532019" cy="220103"/>
          </a:xfrm>
        </p:spPr>
        <p:txBody>
          <a:bodyPr>
            <a:noAutofit/>
          </a:bodyPr>
          <a:lstStyle>
            <a:lvl1pPr marL="0" indent="0" algn="l">
              <a:buNone/>
              <a:defRPr sz="1350" baseline="0">
                <a:solidFill>
                  <a:schemeClr val="bg1"/>
                </a:solidFill>
                <a:latin typeface="Source Sans Pro Semibold" panose="020B0603030403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dirty="0"/>
              <a:t>Enter 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58172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53B94-1107-44BD-B322-2058B1882761}" type="datetime1">
              <a:rPr lang="en-US" smtClean="0"/>
              <a:t>2/26/2020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456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7BF2C-2B45-4609-865F-441D3FF82816}" type="datetime1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2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8417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5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5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2CD41-C97C-4CA9-8BA2-0567F5EAABB9}" type="datetime1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773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3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3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111D6-8DB9-49E8-AFAF-63EAEF727CB6}" type="datetime1">
              <a:rPr lang="en-US" smtClean="0"/>
              <a:t>2/26/2020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126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3FE89-70FC-4A83-AE47-751C6CDC5228}" type="datetime1">
              <a:rPr lang="en-US" smtClean="0"/>
              <a:t>2/26/2020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7CB7D-F184-43C7-B6FD-03D728E1BBFF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0499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14F3C-FDA9-4E00-BD33-004BC1A5AC3F}" type="datetime1">
              <a:rPr lang="en-US" smtClean="0"/>
              <a:t>2/26/2020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7CB7D-F184-43C7-B6FD-03D728E1BBFF}" type="slidenum">
              <a:rPr lang="en-US" smtClean="0">
                <a:solidFill>
                  <a:schemeClr val="tx2"/>
                </a:solidFill>
              </a:rPr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769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15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5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1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72CDB-8E39-4CA7-82AF-06AB4874F457}" type="datetime1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7CB7D-F184-43C7-B6FD-03D728E1BBFF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0342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10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A316-AEB4-48D1-9DA0-8A49200FB1CF}" type="datetime1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28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52006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4AFBEA-322A-4309-8CD3-CDEC04016AD6}" type="datetime1">
              <a:rPr lang="en-US" smtClean="0"/>
              <a:t>2/26/2020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1141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  <p:sldLayoutId id="2147483854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mirror.co.uk/tech/alexa-owners-can-stop-eavesdropping-21539032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107504" y="1059582"/>
            <a:ext cx="8532018" cy="459569"/>
          </a:xfrm>
        </p:spPr>
        <p:txBody>
          <a:bodyPr/>
          <a:lstStyle/>
          <a:p>
            <a:r>
              <a:rPr lang="en-US" sz="1800" dirty="0" smtClean="0"/>
              <a:t>Cyber </a:t>
            </a:r>
            <a:r>
              <a:rPr lang="en-US" sz="1800" dirty="0"/>
              <a:t>Security – Where does technology stop and where should we stop it?</a:t>
            </a:r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>
          <a:xfrm>
            <a:off x="107504" y="1563638"/>
            <a:ext cx="8532019" cy="220103"/>
          </a:xfrm>
        </p:spPr>
        <p:txBody>
          <a:bodyPr/>
          <a:lstStyle/>
          <a:p>
            <a:r>
              <a:rPr lang="en-US" noProof="0" dirty="0" smtClean="0">
                <a:latin typeface="+mj-lt"/>
              </a:rPr>
              <a:t>Stefan Schmid (Faculty of Computer Science, University of Vienna)</a:t>
            </a:r>
            <a:r>
              <a:rPr lang="en-US" b="1" i="1" dirty="0" smtClean="0">
                <a:solidFill>
                  <a:srgbClr val="FF0000"/>
                </a:solidFill>
                <a:latin typeface="+mj-lt"/>
              </a:rPr>
              <a:t> </a:t>
            </a:r>
            <a:endParaRPr lang="en-US" noProof="0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516216" y="4659982"/>
            <a:ext cx="271804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ICISSP 2020 Panel Session</a:t>
            </a:r>
            <a:br>
              <a:rPr lang="en-US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6890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2"/>
          <p:cNvSpPr>
            <a:spLocks noGrp="1"/>
          </p:cNvSpPr>
          <p:nvPr>
            <p:ph type="title"/>
          </p:nvPr>
        </p:nvSpPr>
        <p:spPr>
          <a:xfrm>
            <a:off x="313998" y="6841"/>
            <a:ext cx="8290449" cy="857250"/>
          </a:xfrm>
        </p:spPr>
        <p:txBody>
          <a:bodyPr>
            <a:normAutofit/>
          </a:bodyPr>
          <a:lstStyle/>
          <a:p>
            <a:r>
              <a:rPr lang="de-DE" sz="3400" dirty="0" err="1" smtClean="0"/>
              <a:t>Obviously</a:t>
            </a:r>
            <a:r>
              <a:rPr lang="de-DE" sz="3400" dirty="0" smtClean="0"/>
              <a:t>: </a:t>
            </a:r>
            <a:r>
              <a:rPr lang="de-DE" sz="3400" dirty="0" err="1" smtClean="0"/>
              <a:t>We</a:t>
            </a:r>
            <a:r>
              <a:rPr lang="de-DE" sz="3400" dirty="0" smtClean="0"/>
              <a:t> Need Technology</a:t>
            </a:r>
            <a:endParaRPr lang="de-DE" sz="340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348" y="1996685"/>
            <a:ext cx="2330574" cy="153318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6147" y="2077165"/>
            <a:ext cx="2002391" cy="19964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6281" y="2099692"/>
            <a:ext cx="3003156" cy="1296144"/>
          </a:xfrm>
          <a:prstGeom prst="rect">
            <a:avLst/>
          </a:prstGeom>
        </p:spPr>
      </p:pic>
      <p:sp>
        <p:nvSpPr>
          <p:cNvPr id="19" name="Text Placeholder 3"/>
          <p:cNvSpPr txBox="1">
            <a:spLocks/>
          </p:cNvSpPr>
          <p:nvPr/>
        </p:nvSpPr>
        <p:spPr>
          <a:xfrm>
            <a:off x="5658929" y="1279587"/>
            <a:ext cx="3168352" cy="1336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2100" dirty="0" smtClean="0"/>
          </a:p>
          <a:p>
            <a:pPr marL="0" indent="0">
              <a:buNone/>
            </a:pPr>
            <a:r>
              <a:rPr lang="en-AT" sz="1400" b="1" dirty="0" smtClean="0">
                <a:solidFill>
                  <a:srgbClr val="C00000"/>
                </a:solidFill>
                <a:cs typeface="Calibri" panose="020F0502020204030204" pitchFamily="34" charset="0"/>
              </a:rPr>
              <a:t>…</a:t>
            </a:r>
            <a:r>
              <a:rPr lang="de-DE" sz="1400" b="1" dirty="0" smtClean="0">
                <a:solidFill>
                  <a:srgbClr val="C00000"/>
                </a:solidFill>
                <a:cs typeface="Calibri" panose="020F0502020204030204" pitchFamily="34" charset="0"/>
              </a:rPr>
              <a:t> </a:t>
            </a:r>
            <a:r>
              <a:rPr lang="de-DE" sz="1400" b="1" dirty="0" err="1" smtClean="0">
                <a:solidFill>
                  <a:srgbClr val="C00000"/>
                </a:solidFill>
                <a:cs typeface="Calibri" panose="020F0502020204030204" pitchFamily="34" charset="0"/>
              </a:rPr>
              <a:t>even</a:t>
            </a:r>
            <a:r>
              <a:rPr lang="de-DE" sz="1400" b="1" dirty="0" smtClean="0">
                <a:solidFill>
                  <a:srgbClr val="C00000"/>
                </a:solidFill>
                <a:cs typeface="Calibri" panose="020F0502020204030204" pitchFamily="34" charset="0"/>
              </a:rPr>
              <a:t> 911 </a:t>
            </a:r>
            <a:r>
              <a:rPr lang="de-DE" sz="1400" b="1" dirty="0" err="1" smtClean="0">
                <a:solidFill>
                  <a:srgbClr val="C00000"/>
                </a:solidFill>
                <a:cs typeface="Calibri" panose="020F0502020204030204" pitchFamily="34" charset="0"/>
              </a:rPr>
              <a:t>services</a:t>
            </a:r>
            <a:r>
              <a:rPr lang="de-DE" sz="1400" b="1" dirty="0" smtClean="0">
                <a:solidFill>
                  <a:srgbClr val="C00000"/>
                </a:solidFill>
                <a:cs typeface="Calibri" panose="020F0502020204030204" pitchFamily="34" charset="0"/>
              </a:rPr>
              <a:t> </a:t>
            </a:r>
            <a:r>
              <a:rPr lang="de-DE" sz="1400" b="1" dirty="0" err="1" smtClean="0">
                <a:solidFill>
                  <a:srgbClr val="C00000"/>
                </a:solidFill>
                <a:cs typeface="Calibri" panose="020F0502020204030204" pitchFamily="34" charset="0"/>
              </a:rPr>
              <a:t>affected</a:t>
            </a:r>
            <a:r>
              <a:rPr lang="de-DE" sz="1400" b="1" dirty="0" smtClean="0">
                <a:solidFill>
                  <a:srgbClr val="C00000"/>
                </a:solidFill>
                <a:cs typeface="Calibri" panose="020F0502020204030204" pitchFamily="34" charset="0"/>
              </a:rPr>
              <a:t>!</a:t>
            </a:r>
            <a:endParaRPr lang="de-DE" sz="1400" dirty="0">
              <a:solidFill>
                <a:srgbClr val="C00000"/>
              </a:solidFill>
            </a:endParaRPr>
          </a:p>
        </p:txBody>
      </p:sp>
      <p:sp>
        <p:nvSpPr>
          <p:cNvPr id="20" name="Text Placeholder 3"/>
          <p:cNvSpPr txBox="1">
            <a:spLocks/>
          </p:cNvSpPr>
          <p:nvPr/>
        </p:nvSpPr>
        <p:spPr>
          <a:xfrm>
            <a:off x="2987824" y="1275606"/>
            <a:ext cx="3456384" cy="1336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2100" dirty="0" smtClean="0"/>
          </a:p>
          <a:p>
            <a:pPr marL="0" indent="0">
              <a:buNone/>
            </a:pPr>
            <a:r>
              <a:rPr lang="en-AT" sz="1400" b="1" dirty="0" smtClean="0">
                <a:solidFill>
                  <a:srgbClr val="C00000"/>
                </a:solidFill>
                <a:cs typeface="Calibri" panose="020F0502020204030204" pitchFamily="34" charset="0"/>
              </a:rPr>
              <a:t>…</a:t>
            </a:r>
            <a:r>
              <a:rPr lang="de-DE" sz="1400" b="1" dirty="0" smtClean="0">
                <a:solidFill>
                  <a:srgbClr val="C00000"/>
                </a:solidFill>
                <a:cs typeface="Calibri" panose="020F0502020204030204" pitchFamily="34" charset="0"/>
              </a:rPr>
              <a:t> 1000s </a:t>
            </a:r>
            <a:r>
              <a:rPr lang="de-DE" sz="1400" b="1" dirty="0" err="1" smtClean="0">
                <a:solidFill>
                  <a:srgbClr val="C00000"/>
                </a:solidFill>
                <a:cs typeface="Calibri" panose="020F0502020204030204" pitchFamily="34" charset="0"/>
              </a:rPr>
              <a:t>passengers</a:t>
            </a:r>
            <a:r>
              <a:rPr lang="de-DE" sz="1400" b="1" dirty="0" smtClean="0">
                <a:solidFill>
                  <a:srgbClr val="C00000"/>
                </a:solidFill>
                <a:cs typeface="Calibri" panose="020F0502020204030204" pitchFamily="34" charset="0"/>
              </a:rPr>
              <a:t> </a:t>
            </a:r>
            <a:r>
              <a:rPr lang="de-DE" sz="1400" b="1" dirty="0" err="1" smtClean="0">
                <a:solidFill>
                  <a:srgbClr val="C00000"/>
                </a:solidFill>
                <a:cs typeface="Calibri" panose="020F0502020204030204" pitchFamily="34" charset="0"/>
              </a:rPr>
              <a:t>stranded</a:t>
            </a:r>
            <a:r>
              <a:rPr lang="en-AT" sz="1400" b="1" dirty="0" smtClean="0">
                <a:solidFill>
                  <a:srgbClr val="C00000"/>
                </a:solidFill>
                <a:cs typeface="Calibri" panose="020F0502020204030204" pitchFamily="34" charset="0"/>
              </a:rPr>
              <a:t>…</a:t>
            </a:r>
            <a:endParaRPr lang="de-DE" sz="1400" dirty="0">
              <a:solidFill>
                <a:srgbClr val="C00000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07504" y="1077188"/>
            <a:ext cx="784887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 smtClean="0"/>
              <a:t>In my field, communication networks, many outages are due to </a:t>
            </a:r>
            <a:r>
              <a:rPr lang="en-GB" sz="1600" b="1" dirty="0" smtClean="0">
                <a:solidFill>
                  <a:srgbClr val="4F81BD"/>
                </a:solidFill>
              </a:rPr>
              <a:t>human errors</a:t>
            </a:r>
            <a:r>
              <a:rPr lang="en-GB" sz="1600" dirty="0" smtClean="0"/>
              <a:t>, e.g.:</a:t>
            </a:r>
          </a:p>
        </p:txBody>
      </p:sp>
      <p:sp>
        <p:nvSpPr>
          <p:cNvPr id="22" name="Text Placeholder 3"/>
          <p:cNvSpPr txBox="1">
            <a:spLocks/>
          </p:cNvSpPr>
          <p:nvPr/>
        </p:nvSpPr>
        <p:spPr>
          <a:xfrm>
            <a:off x="155234" y="1298299"/>
            <a:ext cx="5866729" cy="1336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2100" dirty="0" smtClean="0"/>
          </a:p>
          <a:p>
            <a:pPr marL="0" indent="0">
              <a:buNone/>
            </a:pPr>
            <a:r>
              <a:rPr lang="en-US" sz="1400" b="1" dirty="0" smtClean="0">
                <a:solidFill>
                  <a:srgbClr val="C00000"/>
                </a:solidFill>
                <a:cs typeface="Calibri" panose="020F0502020204030204" pitchFamily="34" charset="0"/>
              </a:rPr>
              <a:t>Entire countries disconnected</a:t>
            </a:r>
            <a:r>
              <a:rPr lang="en-AT" sz="1400" b="1" dirty="0" smtClean="0">
                <a:solidFill>
                  <a:srgbClr val="C00000"/>
                </a:solidFill>
                <a:cs typeface="Calibri" panose="020F0502020204030204" pitchFamily="34" charset="0"/>
              </a:rPr>
              <a:t>…</a:t>
            </a:r>
            <a:endParaRPr lang="de-DE" sz="1400" dirty="0">
              <a:solidFill>
                <a:srgbClr val="C00000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59078" y="4349972"/>
            <a:ext cx="851737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 smtClean="0"/>
              <a:t>A major effort is made to make networks more automated, programmable and “</a:t>
            </a:r>
            <a:r>
              <a:rPr lang="en-GB" sz="1600" b="1" dirty="0" smtClean="0">
                <a:solidFill>
                  <a:srgbClr val="4F81BD"/>
                </a:solidFill>
              </a:rPr>
              <a:t>self-driving</a:t>
            </a:r>
            <a:r>
              <a:rPr lang="en-GB" sz="1600" dirty="0" smtClean="0"/>
              <a:t>”.</a:t>
            </a:r>
          </a:p>
        </p:txBody>
      </p:sp>
    </p:spTree>
    <p:extLst>
      <p:ext uri="{BB962C8B-B14F-4D97-AF65-F5344CB8AC3E}">
        <p14:creationId xmlns:p14="http://schemas.microsoft.com/office/powerpoint/2010/main" val="17803993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2"/>
          <p:cNvSpPr>
            <a:spLocks noGrp="1"/>
          </p:cNvSpPr>
          <p:nvPr>
            <p:ph type="title"/>
          </p:nvPr>
        </p:nvSpPr>
        <p:spPr>
          <a:xfrm>
            <a:off x="313998" y="6841"/>
            <a:ext cx="8290449" cy="857250"/>
          </a:xfrm>
        </p:spPr>
        <p:txBody>
          <a:bodyPr>
            <a:normAutofit/>
          </a:bodyPr>
          <a:lstStyle/>
          <a:p>
            <a:r>
              <a:rPr lang="de-DE" sz="3400" dirty="0" smtClean="0"/>
              <a:t>But: </a:t>
            </a:r>
            <a:r>
              <a:rPr lang="de-DE" sz="3400" dirty="0" err="1" smtClean="0"/>
              <a:t>How</a:t>
            </a:r>
            <a:r>
              <a:rPr lang="de-DE" sz="3400" dirty="0" smtClean="0"/>
              <a:t> </a:t>
            </a:r>
            <a:r>
              <a:rPr lang="de-DE" sz="3400" dirty="0" err="1" smtClean="0"/>
              <a:t>much</a:t>
            </a:r>
            <a:r>
              <a:rPr lang="de-DE" sz="3400" dirty="0" smtClean="0"/>
              <a:t> </a:t>
            </a:r>
            <a:r>
              <a:rPr lang="de-DE" sz="3400" dirty="0" err="1" smtClean="0"/>
              <a:t>can</a:t>
            </a:r>
            <a:r>
              <a:rPr lang="de-DE" sz="3400" dirty="0" smtClean="0"/>
              <a:t> </a:t>
            </a:r>
            <a:r>
              <a:rPr lang="de-DE" sz="3400" dirty="0" err="1" smtClean="0"/>
              <a:t>we</a:t>
            </a:r>
            <a:r>
              <a:rPr lang="de-DE" sz="3400" dirty="0" smtClean="0"/>
              <a:t> </a:t>
            </a:r>
            <a:r>
              <a:rPr lang="de-DE" sz="3400" dirty="0" err="1" smtClean="0"/>
              <a:t>trust</a:t>
            </a:r>
            <a:r>
              <a:rPr lang="de-DE" sz="3400" dirty="0" smtClean="0"/>
              <a:t> </a:t>
            </a:r>
            <a:r>
              <a:rPr lang="de-DE" sz="3400" i="1" dirty="0" err="1" smtClean="0">
                <a:solidFill>
                  <a:srgbClr val="C00000"/>
                </a:solidFill>
              </a:rPr>
              <a:t>technology</a:t>
            </a:r>
            <a:r>
              <a:rPr lang="de-DE" sz="3400" dirty="0"/>
              <a:t>?</a:t>
            </a:r>
          </a:p>
        </p:txBody>
      </p:sp>
      <p:sp>
        <p:nvSpPr>
          <p:cNvPr id="5" name="Rectangle 4"/>
          <p:cNvSpPr/>
          <p:nvPr/>
        </p:nvSpPr>
        <p:spPr>
          <a:xfrm>
            <a:off x="755575" y="4155926"/>
            <a:ext cx="784887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b="1" dirty="0" smtClean="0"/>
              <a:t>February 2020: </a:t>
            </a:r>
            <a:r>
              <a:rPr lang="en-US" sz="1600" dirty="0" smtClean="0"/>
              <a:t>Iranian </a:t>
            </a:r>
            <a:r>
              <a:rPr lang="en-US" sz="1600" dirty="0"/>
              <a:t>hackers have targeted </a:t>
            </a:r>
            <a:r>
              <a:rPr lang="en-US" sz="1600" dirty="0" smtClean="0"/>
              <a:t>Palo </a:t>
            </a:r>
            <a:r>
              <a:rPr lang="en-US" sz="1600" dirty="0"/>
              <a:t>Alto </a:t>
            </a:r>
            <a:r>
              <a:rPr lang="en-US" sz="1600" dirty="0" smtClean="0"/>
              <a:t>Networks and others to </a:t>
            </a:r>
            <a:r>
              <a:rPr lang="en-US" sz="1600" dirty="0"/>
              <a:t>hack into large companies.</a:t>
            </a:r>
            <a:endParaRPr lang="en-GB" sz="1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808" y="1347614"/>
            <a:ext cx="3225355" cy="2065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812984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2"/>
          <p:cNvSpPr>
            <a:spLocks noGrp="1"/>
          </p:cNvSpPr>
          <p:nvPr>
            <p:ph type="title"/>
          </p:nvPr>
        </p:nvSpPr>
        <p:spPr>
          <a:xfrm>
            <a:off x="313998" y="6841"/>
            <a:ext cx="8290449" cy="857250"/>
          </a:xfrm>
        </p:spPr>
        <p:txBody>
          <a:bodyPr>
            <a:normAutofit/>
          </a:bodyPr>
          <a:lstStyle/>
          <a:p>
            <a:r>
              <a:rPr lang="de-DE" sz="3400" dirty="0" smtClean="0"/>
              <a:t>But: </a:t>
            </a:r>
            <a:r>
              <a:rPr lang="de-DE" sz="3400" dirty="0" err="1" smtClean="0"/>
              <a:t>How</a:t>
            </a:r>
            <a:r>
              <a:rPr lang="de-DE" sz="3400" dirty="0" smtClean="0"/>
              <a:t> </a:t>
            </a:r>
            <a:r>
              <a:rPr lang="de-DE" sz="3400" dirty="0" err="1" smtClean="0"/>
              <a:t>much</a:t>
            </a:r>
            <a:r>
              <a:rPr lang="de-DE" sz="3400" dirty="0" smtClean="0"/>
              <a:t> </a:t>
            </a:r>
            <a:r>
              <a:rPr lang="de-DE" sz="3400" dirty="0" err="1" smtClean="0"/>
              <a:t>can</a:t>
            </a:r>
            <a:r>
              <a:rPr lang="de-DE" sz="3400" dirty="0" smtClean="0"/>
              <a:t> </a:t>
            </a:r>
            <a:r>
              <a:rPr lang="de-DE" sz="3400" dirty="0" err="1" smtClean="0"/>
              <a:t>we</a:t>
            </a:r>
            <a:r>
              <a:rPr lang="de-DE" sz="3400" dirty="0" smtClean="0"/>
              <a:t> </a:t>
            </a:r>
            <a:r>
              <a:rPr lang="de-DE" sz="3400" dirty="0" err="1" smtClean="0"/>
              <a:t>trust</a:t>
            </a:r>
            <a:r>
              <a:rPr lang="de-DE" sz="3400" dirty="0" smtClean="0"/>
              <a:t> </a:t>
            </a:r>
            <a:r>
              <a:rPr lang="de-DE" sz="3400" i="1" dirty="0" err="1" smtClean="0">
                <a:solidFill>
                  <a:srgbClr val="C00000"/>
                </a:solidFill>
              </a:rPr>
              <a:t>technology</a:t>
            </a:r>
            <a:r>
              <a:rPr lang="de-DE" sz="3400" dirty="0"/>
              <a:t>?</a:t>
            </a:r>
          </a:p>
        </p:txBody>
      </p:sp>
      <p:pic>
        <p:nvPicPr>
          <p:cNvPr id="7" name="Google Shape;10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552" y="987574"/>
            <a:ext cx="4655320" cy="2716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09;p15"/>
          <p:cNvPicPr preferRelativeResize="0"/>
          <p:nvPr/>
        </p:nvPicPr>
        <p:blipFill rotWithShape="1">
          <a:blip r:embed="rId4">
            <a:alphaModFix/>
          </a:blip>
          <a:srcRect l="6005" t="13035" r="30779" b="5184"/>
          <a:stretch/>
        </p:blipFill>
        <p:spPr>
          <a:xfrm>
            <a:off x="5194877" y="1027374"/>
            <a:ext cx="3033076" cy="2207371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 Placeholder 3"/>
          <p:cNvSpPr txBox="1">
            <a:spLocks/>
          </p:cNvSpPr>
          <p:nvPr/>
        </p:nvSpPr>
        <p:spPr>
          <a:xfrm>
            <a:off x="562144" y="3835686"/>
            <a:ext cx="5352813" cy="9804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dirty="0" smtClean="0">
                <a:solidFill>
                  <a:srgbClr val="3366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Hardware backdoors </a:t>
            </a:r>
            <a:r>
              <a:rPr lang="en-US" sz="1400" dirty="0" smtClean="0"/>
              <a:t>and exploits</a:t>
            </a:r>
          </a:p>
          <a:p>
            <a:r>
              <a:rPr lang="en-US" sz="1400" dirty="0" smtClean="0"/>
              <a:t>But how can we </a:t>
            </a:r>
            <a:r>
              <a:rPr lang="en-US" sz="1400" i="1" dirty="0" smtClean="0">
                <a:solidFill>
                  <a:srgbClr val="C00000"/>
                </a:solidFill>
              </a:rPr>
              <a:t>build a secure network if the underlying hardware can be insecure</a:t>
            </a:r>
            <a:r>
              <a:rPr lang="en-US" sz="1400" dirty="0" smtClean="0"/>
              <a:t>?!</a:t>
            </a:r>
            <a:endParaRPr lang="en-US" sz="14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1141" y="3619662"/>
            <a:ext cx="504056" cy="607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077094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2"/>
          <p:cNvSpPr>
            <a:spLocks noGrp="1"/>
          </p:cNvSpPr>
          <p:nvPr>
            <p:ph type="title"/>
          </p:nvPr>
        </p:nvSpPr>
        <p:spPr>
          <a:xfrm>
            <a:off x="313998" y="6841"/>
            <a:ext cx="8290449" cy="857250"/>
          </a:xfrm>
        </p:spPr>
        <p:txBody>
          <a:bodyPr>
            <a:normAutofit/>
          </a:bodyPr>
          <a:lstStyle/>
          <a:p>
            <a:r>
              <a:rPr lang="de-DE" sz="3400" dirty="0" smtClean="0"/>
              <a:t>But: </a:t>
            </a:r>
            <a:r>
              <a:rPr lang="de-DE" sz="3400" dirty="0" err="1" smtClean="0"/>
              <a:t>How</a:t>
            </a:r>
            <a:r>
              <a:rPr lang="de-DE" sz="3400" dirty="0" smtClean="0"/>
              <a:t> </a:t>
            </a:r>
            <a:r>
              <a:rPr lang="de-DE" sz="3400" dirty="0" err="1" smtClean="0"/>
              <a:t>much</a:t>
            </a:r>
            <a:r>
              <a:rPr lang="de-DE" sz="3400" dirty="0" smtClean="0"/>
              <a:t> </a:t>
            </a:r>
            <a:r>
              <a:rPr lang="de-DE" sz="3400" dirty="0" err="1" smtClean="0"/>
              <a:t>can</a:t>
            </a:r>
            <a:r>
              <a:rPr lang="de-DE" sz="3400" dirty="0" smtClean="0"/>
              <a:t> </a:t>
            </a:r>
            <a:r>
              <a:rPr lang="de-DE" sz="3400" dirty="0" err="1" smtClean="0"/>
              <a:t>we</a:t>
            </a:r>
            <a:r>
              <a:rPr lang="de-DE" sz="3400" dirty="0" smtClean="0"/>
              <a:t> </a:t>
            </a:r>
            <a:r>
              <a:rPr lang="de-DE" sz="3400" dirty="0" err="1" smtClean="0"/>
              <a:t>trust</a:t>
            </a:r>
            <a:r>
              <a:rPr lang="de-DE" sz="3400" dirty="0" smtClean="0"/>
              <a:t> </a:t>
            </a:r>
            <a:r>
              <a:rPr lang="de-DE" sz="3400" i="1" dirty="0" err="1" smtClean="0">
                <a:solidFill>
                  <a:srgbClr val="C00000"/>
                </a:solidFill>
              </a:rPr>
              <a:t>tech</a:t>
            </a:r>
            <a:r>
              <a:rPr lang="de-DE" sz="3400" i="1" dirty="0" smtClean="0">
                <a:solidFill>
                  <a:srgbClr val="C00000"/>
                </a:solidFill>
              </a:rPr>
              <a:t> </a:t>
            </a:r>
            <a:r>
              <a:rPr lang="de-DE" sz="3400" i="1" dirty="0" err="1" smtClean="0">
                <a:solidFill>
                  <a:srgbClr val="C00000"/>
                </a:solidFill>
              </a:rPr>
              <a:t>companies</a:t>
            </a:r>
            <a:r>
              <a:rPr lang="de-DE" sz="3400" dirty="0" smtClean="0"/>
              <a:t>?</a:t>
            </a:r>
            <a:endParaRPr lang="de-DE" sz="3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672" y="843558"/>
            <a:ext cx="5832600" cy="321982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55575" y="4155926"/>
            <a:ext cx="784887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b="1" dirty="0" smtClean="0"/>
              <a:t>February 2020: </a:t>
            </a:r>
            <a:r>
              <a:rPr lang="en-GB" sz="1600" dirty="0" smtClean="0"/>
              <a:t>For </a:t>
            </a:r>
            <a:r>
              <a:rPr lang="en-GB" sz="1600" dirty="0"/>
              <a:t>more than half a century, </a:t>
            </a:r>
            <a:r>
              <a:rPr lang="en-GB" sz="1600" i="1" dirty="0">
                <a:solidFill>
                  <a:srgbClr val="C00000"/>
                </a:solidFill>
              </a:rPr>
              <a:t>governments all over the world </a:t>
            </a:r>
            <a:r>
              <a:rPr lang="en-GB" sz="1600" dirty="0"/>
              <a:t>trusted a single company to keep the communications of their spies, soldiers and diplomats secret</a:t>
            </a:r>
            <a:r>
              <a:rPr lang="en-GB" sz="1600" dirty="0" smtClean="0"/>
              <a:t>. But: </a:t>
            </a:r>
            <a:r>
              <a:rPr lang="en-US" sz="1600" dirty="0"/>
              <a:t>Crypto AG was </a:t>
            </a:r>
            <a:r>
              <a:rPr lang="en-US" sz="1600" i="1" dirty="0">
                <a:solidFill>
                  <a:srgbClr val="C00000"/>
                </a:solidFill>
              </a:rPr>
              <a:t>secretly owned by the</a:t>
            </a:r>
            <a:r>
              <a:rPr lang="en-US" sz="1600" i="1" dirty="0"/>
              <a:t> </a:t>
            </a:r>
            <a:r>
              <a:rPr lang="en-US" sz="1600" i="1" dirty="0" smtClean="0">
                <a:solidFill>
                  <a:srgbClr val="C00000"/>
                </a:solidFill>
              </a:rPr>
              <a:t>CIA</a:t>
            </a:r>
            <a:r>
              <a:rPr lang="en-US" sz="1600" dirty="0" smtClean="0"/>
              <a:t>.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445984369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4"/>
          <p:cNvSpPr>
            <a:spLocks noGrp="1"/>
          </p:cNvSpPr>
          <p:nvPr>
            <p:ph type="title"/>
          </p:nvPr>
        </p:nvSpPr>
        <p:spPr>
          <a:xfrm>
            <a:off x="0" y="-13435"/>
            <a:ext cx="9143999" cy="857250"/>
          </a:xfrm>
        </p:spPr>
        <p:txBody>
          <a:bodyPr>
            <a:noAutofit/>
          </a:bodyPr>
          <a:lstStyle/>
          <a:p>
            <a:r>
              <a:rPr lang="de-DE" sz="3200" dirty="0" smtClean="0"/>
              <a:t>First Creative </a:t>
            </a:r>
            <a:r>
              <a:rPr lang="de-DE" sz="3200" dirty="0" err="1" smtClean="0"/>
              <a:t>Efforts</a:t>
            </a:r>
            <a:r>
              <a:rPr lang="de-DE" sz="3200" dirty="0" smtClean="0"/>
              <a:t> </a:t>
            </a:r>
            <a:r>
              <a:rPr lang="de-DE" sz="3200" dirty="0" err="1" smtClean="0"/>
              <a:t>for</a:t>
            </a:r>
            <a:r>
              <a:rPr lang="de-DE" sz="3200" dirty="0" smtClean="0"/>
              <a:t> </a:t>
            </a:r>
            <a:r>
              <a:rPr lang="de-DE" sz="3200" dirty="0" err="1" smtClean="0"/>
              <a:t>Self-Protection</a:t>
            </a:r>
            <a:endParaRPr lang="en-IN" sz="3200" dirty="0"/>
          </a:p>
        </p:txBody>
      </p:sp>
      <p:sp>
        <p:nvSpPr>
          <p:cNvPr id="2" name="AutoShape 2" descr="Image result for snowde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1059582"/>
            <a:ext cx="6045574" cy="3150851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1115616" y="4515966"/>
            <a:ext cx="784887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600" b="1" dirty="0" smtClean="0"/>
              <a:t>February 2020: </a:t>
            </a:r>
            <a:r>
              <a:rPr lang="de-DE" sz="1600" dirty="0" err="1" smtClean="0"/>
              <a:t>Wearable</a:t>
            </a:r>
            <a:r>
              <a:rPr lang="de-DE" sz="1600" dirty="0" smtClean="0"/>
              <a:t> </a:t>
            </a:r>
            <a:r>
              <a:rPr lang="de-DE" sz="1600" dirty="0" err="1" smtClean="0"/>
              <a:t>microphone</a:t>
            </a:r>
            <a:r>
              <a:rPr lang="de-DE" sz="1600" dirty="0" smtClean="0"/>
              <a:t> </a:t>
            </a:r>
            <a:r>
              <a:rPr lang="de-DE" sz="1600" dirty="0" err="1" smtClean="0"/>
              <a:t>jamming</a:t>
            </a:r>
            <a:r>
              <a:rPr lang="de-DE" sz="1600" dirty="0" smtClean="0"/>
              <a:t>.</a:t>
            </a:r>
          </a:p>
          <a:p>
            <a:pPr algn="ctr"/>
            <a:r>
              <a:rPr lang="de-DE" sz="1200" dirty="0" smtClean="0"/>
              <a:t>(</a:t>
            </a:r>
            <a:r>
              <a:rPr lang="de-DE" sz="1200" dirty="0">
                <a:hlinkClick r:id="rId4"/>
              </a:rPr>
              <a:t>https://www.mirror.co.uk/tech/alexa-owners-can-stop-eavesdropping-21539032</a:t>
            </a:r>
            <a:r>
              <a:rPr lang="de-DE" sz="1200" dirty="0" smtClean="0"/>
              <a:t>)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1115641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4"/>
          <p:cNvSpPr>
            <a:spLocks noGrp="1"/>
          </p:cNvSpPr>
          <p:nvPr>
            <p:ph type="title"/>
          </p:nvPr>
        </p:nvSpPr>
        <p:spPr>
          <a:xfrm>
            <a:off x="0" y="-13435"/>
            <a:ext cx="9143999" cy="857250"/>
          </a:xfrm>
        </p:spPr>
        <p:txBody>
          <a:bodyPr>
            <a:noAutofit/>
          </a:bodyPr>
          <a:lstStyle/>
          <a:p>
            <a:r>
              <a:rPr lang="de-DE" sz="3200" dirty="0" err="1" smtClean="0"/>
              <a:t>Another</a:t>
            </a:r>
            <a:r>
              <a:rPr lang="de-DE" sz="3200" dirty="0" smtClean="0"/>
              <a:t> </a:t>
            </a:r>
            <a:r>
              <a:rPr lang="de-DE" sz="3200" dirty="0" err="1" smtClean="0"/>
              <a:t>Example</a:t>
            </a:r>
            <a:r>
              <a:rPr lang="de-DE" sz="3200" dirty="0" smtClean="0"/>
              <a:t>: </a:t>
            </a:r>
            <a:r>
              <a:rPr lang="de-DE" sz="3200" dirty="0" err="1" smtClean="0"/>
              <a:t>Wearable</a:t>
            </a:r>
            <a:r>
              <a:rPr lang="de-DE" sz="3200" dirty="0" smtClean="0"/>
              <a:t> </a:t>
            </a:r>
            <a:r>
              <a:rPr lang="de-DE" sz="3200" dirty="0" err="1" smtClean="0"/>
              <a:t>Camera</a:t>
            </a:r>
            <a:r>
              <a:rPr lang="de-DE" sz="3200" dirty="0" smtClean="0"/>
              <a:t> </a:t>
            </a:r>
            <a:r>
              <a:rPr lang="de-DE" sz="3200" dirty="0" err="1" smtClean="0"/>
              <a:t>Jamming</a:t>
            </a:r>
            <a:endParaRPr lang="en-IN" sz="3200" dirty="0"/>
          </a:p>
        </p:txBody>
      </p:sp>
      <p:sp>
        <p:nvSpPr>
          <p:cNvPr id="2" name="AutoShape 2" descr="Image result for snowde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5" name="Rectangle 14"/>
          <p:cNvSpPr/>
          <p:nvPr/>
        </p:nvSpPr>
        <p:spPr>
          <a:xfrm>
            <a:off x="2312812" y="4371950"/>
            <a:ext cx="511256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Glasses developed by Scott Urban reflect infrared light from security cameras to blur </a:t>
            </a:r>
            <a:r>
              <a:rPr lang="en-US" sz="1600" dirty="0" smtClean="0"/>
              <a:t>out the </a:t>
            </a:r>
            <a:r>
              <a:rPr lang="en-US" sz="1600" dirty="0"/>
              <a:t>wearer’s face.</a:t>
            </a:r>
            <a:endParaRPr lang="en-GB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915566"/>
            <a:ext cx="4914672" cy="3325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905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4"/>
          <p:cNvSpPr>
            <a:spLocks noGrp="1"/>
          </p:cNvSpPr>
          <p:nvPr>
            <p:ph type="title"/>
          </p:nvPr>
        </p:nvSpPr>
        <p:spPr>
          <a:xfrm>
            <a:off x="35496" y="16770"/>
            <a:ext cx="9143999" cy="857250"/>
          </a:xfrm>
        </p:spPr>
        <p:txBody>
          <a:bodyPr>
            <a:noAutofit/>
          </a:bodyPr>
          <a:lstStyle/>
          <a:p>
            <a:r>
              <a:rPr lang="en-IN" sz="3200" dirty="0" smtClean="0"/>
              <a:t>Back to Networks</a:t>
            </a:r>
            <a:r>
              <a:rPr lang="en-AT" sz="3200" dirty="0" smtClean="0"/>
              <a:t>…</a:t>
            </a:r>
            <a:endParaRPr lang="en-IN" sz="3200" dirty="0"/>
          </a:p>
        </p:txBody>
      </p:sp>
      <p:sp>
        <p:nvSpPr>
          <p:cNvPr id="2" name="AutoShape 2" descr="Image result for snowde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" name="Shape 45"/>
          <p:cNvSpPr txBox="1">
            <a:spLocks/>
          </p:cNvSpPr>
          <p:nvPr/>
        </p:nvSpPr>
        <p:spPr>
          <a:xfrm>
            <a:off x="157801" y="1133662"/>
            <a:ext cx="8625018" cy="338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22225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742950" marR="0" indent="-1778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1143000" marR="0" indent="-136525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600200" marR="0" indent="-152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2057400" marR="0" indent="-152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514600" marR="0" indent="-152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971800" marR="0" indent="-152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429000" marR="0" indent="-152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886200" marR="0" indent="-152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Automation and technology is good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Adoption could be faster: conservative business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Do we need to stop technology? The wrong question: we cannot anyway.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And with </a:t>
            </a:r>
            <a:r>
              <a:rPr lang="en-US" sz="1600" dirty="0" err="1" smtClean="0">
                <a:solidFill>
                  <a:schemeClr val="tx1"/>
                </a:solidFill>
              </a:rPr>
              <a:t>IoT</a:t>
            </a:r>
            <a:r>
              <a:rPr lang="en-US" sz="1600" dirty="0" smtClean="0">
                <a:solidFill>
                  <a:schemeClr val="tx1"/>
                </a:solidFill>
              </a:rPr>
              <a:t> we already lost anyway.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600" dirty="0" smtClean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But can we at least make sure that technology “with good intensions” does not do more harm, e.g., due to wrong input data, measurements, etc.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600" dirty="0" smtClean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Similar to self-driving cars: can technology recognize its own limits? When inputs from human needed? </a:t>
            </a:r>
            <a:endParaRPr lang="en-US" sz="1400" dirty="0">
              <a:solidFill>
                <a:schemeClr val="tx1"/>
              </a:solidFill>
            </a:endParaRPr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de-CH" sz="1400" dirty="0" smtClean="0"/>
          </a:p>
          <a:p>
            <a:pPr marL="457200" indent="-457200">
              <a:buFont typeface="Calibri"/>
              <a:buChar char="❏"/>
            </a:pPr>
            <a:endParaRPr lang="de-CH" sz="1400" dirty="0"/>
          </a:p>
        </p:txBody>
      </p:sp>
    </p:spTree>
    <p:extLst>
      <p:ext uri="{BB962C8B-B14F-4D97-AF65-F5344CB8AC3E}">
        <p14:creationId xmlns:p14="http://schemas.microsoft.com/office/powerpoint/2010/main" val="2597150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326</Words>
  <Application>Microsoft Office PowerPoint</Application>
  <PresentationFormat>On-screen Show (16:9)</PresentationFormat>
  <Paragraphs>39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Source Sans Pro Semibold</vt:lpstr>
      <vt:lpstr>Office Theme</vt:lpstr>
      <vt:lpstr>Cyber Security – Where does technology stop and where should we stop it?</vt:lpstr>
      <vt:lpstr>Obviously: We Need Technology</vt:lpstr>
      <vt:lpstr>But: How much can we trust technology?</vt:lpstr>
      <vt:lpstr>But: How much can we trust technology?</vt:lpstr>
      <vt:lpstr>But: How much can we trust tech companies?</vt:lpstr>
      <vt:lpstr>First Creative Efforts for Self-Protection</vt:lpstr>
      <vt:lpstr>Another Example: Wearable Camera Jamming</vt:lpstr>
      <vt:lpstr>Back to Networks…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2017-09-15T21:43:03Z</dcterms:created>
  <dcterms:modified xsi:type="dcterms:W3CDTF">2020-02-26T14:51:04Z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LCID">
    <vt:i4>1033</vt:i4>
  </property>
  <property fmtid="{D5CDD505-2E9C-101B-9397-08002B2CF9AE}" pid="3" name="_Version">
    <vt:lpwstr>12.0.4518</vt:lpwstr>
  </property>
</Properties>
</file>